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1" r:id="rId9"/>
    <p:sldId id="382" r:id="rId10"/>
    <p:sldId id="383" r:id="rId11"/>
    <p:sldId id="365" r:id="rId12"/>
    <p:sldId id="263" r:id="rId13"/>
    <p:sldId id="367" r:id="rId14"/>
    <p:sldId id="384" r:id="rId15"/>
    <p:sldId id="385" r:id="rId16"/>
    <p:sldId id="350" r:id="rId17"/>
    <p:sldId id="368" r:id="rId18"/>
    <p:sldId id="369" r:id="rId19"/>
    <p:sldId id="351" r:id="rId20"/>
    <p:sldId id="355" r:id="rId21"/>
    <p:sldId id="386" r:id="rId22"/>
    <p:sldId id="326" r:id="rId23"/>
    <p:sldId id="387" r:id="rId24"/>
    <p:sldId id="333" r:id="rId25"/>
    <p:sldId id="353" r:id="rId26"/>
    <p:sldId id="363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/>
    <p:restoredTop sz="81551"/>
  </p:normalViewPr>
  <p:slideViewPr>
    <p:cSldViewPr snapToGrid="0">
      <p:cViewPr varScale="1">
        <p:scale>
          <a:sx n="92" d="100"/>
          <a:sy n="92" d="100"/>
        </p:scale>
        <p:origin x="1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hyperlink" Target="https://developer.apple.com/library/io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单元格选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6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846" y="1931217"/>
            <a:ext cx="1153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didSelectRowAtIndexPath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式的菜单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nil, message: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亲，你选了我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let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"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style: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UIAlertActionStyle.Cancel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handler: nil)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self.presentViewController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animated: true, completion: nil)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54" y="1753754"/>
            <a:ext cx="2681485" cy="4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之前用过但未深入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功能用于弹出菜单或提示信息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以后用于替代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UIAlertView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UIActionSheet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菜单样式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.Alert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al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65" y="1834450"/>
            <a:ext cx="2366448" cy="4347955"/>
          </a:xfrm>
          <a:prstGeom prst="rect">
            <a:avLst/>
          </a:prstGeom>
        </p:spPr>
      </p:pic>
      <p:pic>
        <p:nvPicPr>
          <p:cNvPr id="12" name="图片 11" descr="s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97" y="1834451"/>
            <a:ext cx="2366449" cy="434795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3094893" y="4935415"/>
            <a:ext cx="2508738" cy="1850672"/>
          </a:xfrm>
          <a:prstGeom prst="wedgeEllipseCallout">
            <a:avLst>
              <a:gd name="adj1" fmla="val 61675"/>
              <a:gd name="adj2" fmla="val -6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兰亭黑-简 纤黑" charset="-122"/>
                <a:ea typeface="兰亭黑-简 纤黑" charset="-122"/>
                <a:cs typeface="兰亭黑-简 纤黑" charset="-122"/>
              </a:rPr>
              <a:t>ActionSheet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469049" y="909114"/>
            <a:ext cx="2508738" cy="1850672"/>
          </a:xfrm>
          <a:prstGeom prst="wedgeEllipseCallout">
            <a:avLst>
              <a:gd name="adj1" fmla="val -16830"/>
              <a:gd name="adj2" fmla="val 107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Alert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如何查找样式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" y="2777734"/>
            <a:ext cx="417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err="1"/>
              <a:t>UIAlertControllerStyle.ActionSheet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  <p:pic>
        <p:nvPicPr>
          <p:cNvPr id="6" name="图片 5" descr="style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46" y="1788289"/>
            <a:ext cx="6394241" cy="43495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6588" y="3963074"/>
            <a:ext cx="4173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Swift</a:t>
            </a:r>
            <a:r>
              <a:rPr lang="zh-CN" altLang="en-US" sz="2000" i="1" dirty="0" smtClean="0"/>
              <a:t>中</a:t>
            </a:r>
            <a:r>
              <a:rPr lang="en-US" altLang="zh-CN" sz="2000" i="1" dirty="0" smtClean="0"/>
              <a:t>,</a:t>
            </a:r>
            <a:r>
              <a:rPr lang="zh-CN" altLang="en-US" sz="2000" i="1" dirty="0" smtClean="0"/>
              <a:t>枚举值可以省略类型前缀</a:t>
            </a:r>
          </a:p>
          <a:p>
            <a:r>
              <a:rPr lang="en-US" altLang="zh-CN" sz="2000" i="1" dirty="0" smtClean="0"/>
              <a:t>.</a:t>
            </a:r>
            <a:r>
              <a:rPr lang="en-US" altLang="zh-CN" sz="2000" i="1" dirty="0" err="1"/>
              <a:t>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定义行为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2765627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标题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样式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.Cancel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响应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547535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把行为添加到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0130" y="556744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项菜单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7805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9908" y="2473202"/>
            <a:ext cx="10374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zh-CN" altLang="en-US" sz="1600" dirty="0" smtClean="0"/>
              <a:t>      </a:t>
            </a:r>
            <a:r>
              <a:rPr lang="en-US" altLang="zh-CN" sz="1600" dirty="0" smtClean="0"/>
              <a:t>let</a:t>
            </a:r>
            <a:r>
              <a:rPr lang="zh-CN" altLang="en-US" sz="1600" dirty="0" smtClean="0"/>
              <a:t> </a:t>
            </a:r>
            <a:r>
              <a:rPr lang="zh-CN" altLang="en-US" sz="1600" dirty="0"/>
              <a:t>拨打行为的处理 </a:t>
            </a:r>
            <a:r>
              <a:rPr lang="en-US" altLang="zh-CN" sz="1600" dirty="0"/>
              <a:t>= { (action: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!) -&gt; Void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endParaRPr lang="zh-CN" altLang="en-US" sz="1600" dirty="0"/>
          </a:p>
          <a:p>
            <a:r>
              <a:rPr lang="zh-CN" altLang="en-US" sz="1600" dirty="0"/>
              <a:t>            </a:t>
            </a:r>
            <a:r>
              <a:rPr lang="en-US" altLang="zh-CN" sz="1600" dirty="0"/>
              <a:t>let</a:t>
            </a:r>
            <a:r>
              <a:rPr lang="zh-CN" altLang="en-US" sz="1600" dirty="0"/>
              <a:t> 提示消息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无服务</a:t>
            </a:r>
            <a:r>
              <a:rPr lang="en-US" altLang="zh-CN" sz="1600" dirty="0"/>
              <a:t>", message: "</a:t>
            </a:r>
            <a:r>
              <a:rPr lang="zh-CN" altLang="en-US" sz="1600" dirty="0"/>
              <a:t>对不起</a:t>
            </a:r>
            <a:r>
              <a:rPr lang="en-US" altLang="zh-CN" sz="1600" dirty="0"/>
              <a:t>,</a:t>
            </a:r>
            <a:r>
              <a:rPr lang="zh-CN" altLang="en-US" sz="1600" dirty="0"/>
              <a:t>您拨打的号码暂时无法接通</a:t>
            </a:r>
            <a:r>
              <a:rPr lang="en-US" altLang="zh-CN" sz="1600" dirty="0"/>
              <a:t>.</a:t>
            </a:r>
            <a:r>
              <a:rPr lang="zh-CN" altLang="en-US" sz="1600" dirty="0"/>
              <a:t>请稍后再拨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UIAlertControllerStyle.Alert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好</a:t>
            </a:r>
            <a:r>
              <a:rPr lang="en-US" altLang="zh-CN" sz="1600" dirty="0"/>
              <a:t>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nil))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, animated: true, completion: nil)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let 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拨打</a:t>
            </a:r>
            <a:r>
              <a:rPr lang="en-US" altLang="zh-CN" sz="1600" dirty="0"/>
              <a:t> 021 6498-\(</a:t>
            </a:r>
            <a:r>
              <a:rPr lang="en-US" altLang="zh-CN" sz="1600" dirty="0" err="1"/>
              <a:t>indexPath.row</a:t>
            </a:r>
            <a:r>
              <a:rPr lang="en-US" altLang="zh-CN" sz="1600" dirty="0"/>
              <a:t>)",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</a:t>
            </a:r>
            <a:r>
              <a:rPr lang="zh-CN" altLang="en-US" sz="1600" dirty="0"/>
              <a:t>拨打行为的处理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//</a:t>
            </a:r>
            <a:r>
              <a:rPr lang="zh-CN" altLang="en-US" sz="1600" dirty="0"/>
              <a:t>添加拨打行为</a:t>
            </a:r>
          </a:p>
          <a:p>
            <a:r>
              <a:rPr lang="zh-CN" altLang="en-US" sz="1600" dirty="0"/>
              <a:t>        选项菜单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)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8878635" y="4829908"/>
            <a:ext cx="2672862" cy="1733092"/>
          </a:xfrm>
          <a:prstGeom prst="wedgeEllipseCallout">
            <a:avLst>
              <a:gd name="adj1" fmla="val 6389"/>
              <a:gd name="adj2" fmla="val -7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handler(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响应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是一段代码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被选中时会执行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Swift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中的术语为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closure(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209641" y="118981"/>
            <a:ext cx="1990398" cy="1569662"/>
          </a:xfrm>
          <a:prstGeom prst="wedgeEllipseCallout">
            <a:avLst>
              <a:gd name="adj1" fmla="val 44212"/>
              <a:gd name="adj2" fmla="val 10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闭包是一个无名方法块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整体可作为变量供使用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6246" y="2473202"/>
            <a:ext cx="2614246" cy="30516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19908" y="2766279"/>
            <a:ext cx="9952892" cy="9833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形标注 15"/>
          <p:cNvSpPr/>
          <p:nvPr/>
        </p:nvSpPr>
        <p:spPr>
          <a:xfrm>
            <a:off x="4000094" y="192338"/>
            <a:ext cx="1990398" cy="1569662"/>
          </a:xfrm>
          <a:prstGeom prst="wedgeEllipseCallout">
            <a:avLst>
              <a:gd name="adj1" fmla="val -5851"/>
              <a:gd name="adj2" fmla="val 95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参数和返回值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7" name="椭圆形标注 16"/>
          <p:cNvSpPr/>
          <p:nvPr/>
        </p:nvSpPr>
        <p:spPr>
          <a:xfrm>
            <a:off x="6708124" y="210897"/>
            <a:ext cx="2517937" cy="1531016"/>
          </a:xfrm>
          <a:prstGeom prst="wedgeEllipseCallout">
            <a:avLst>
              <a:gd name="adj1" fmla="val -72614"/>
              <a:gd name="adj2" fmla="val 105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关键字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表示闭包体开始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9608101" y="747341"/>
            <a:ext cx="2517937" cy="1531016"/>
          </a:xfrm>
          <a:prstGeom prst="wedgeEllipseCallout">
            <a:avLst>
              <a:gd name="adj1" fmla="val -45377"/>
              <a:gd name="adj2" fmla="val 83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闭包体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20" name="椭圆形标注 19"/>
          <p:cNvSpPr/>
          <p:nvPr/>
        </p:nvSpPr>
        <p:spPr>
          <a:xfrm>
            <a:off x="5272610" y="4930946"/>
            <a:ext cx="3279719" cy="1632054"/>
          </a:xfrm>
          <a:prstGeom prst="wedgeEllipseCallout">
            <a:avLst>
              <a:gd name="adj1" fmla="val -3721"/>
              <a:gd name="adj2" fmla="val -82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在字符串中插入整数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用字符串插值方法</a:t>
            </a: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\()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6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204" y="2180183"/>
            <a:ext cx="766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</a:t>
            </a:r>
            <a:r>
              <a:rPr lang="zh-CN" altLang="en-US" dirty="0"/>
              <a:t> 来过行为 </a:t>
            </a:r>
            <a:r>
              <a:rPr lang="en-US" altLang="zh-CN" dirty="0"/>
              <a:t>= </a:t>
            </a:r>
            <a:r>
              <a:rPr lang="en-US" altLang="zh-CN" dirty="0" err="1"/>
              <a:t>UIAlertAction</a:t>
            </a:r>
            <a:r>
              <a:rPr lang="en-US" altLang="zh-CN" dirty="0"/>
              <a:t>(title: "</a:t>
            </a:r>
            <a:r>
              <a:rPr lang="zh-CN" altLang="en-US" dirty="0"/>
              <a:t>我来过</a:t>
            </a:r>
            <a:r>
              <a:rPr lang="en-US" altLang="zh-CN" dirty="0"/>
              <a:t>", style: </a:t>
            </a:r>
            <a:r>
              <a:rPr lang="en-US" altLang="zh-CN" dirty="0" err="1"/>
              <a:t>UIAlertActionStyle.Default</a:t>
            </a:r>
            <a:r>
              <a:rPr lang="en-US" altLang="zh-CN" dirty="0"/>
              <a:t>) { (</a:t>
            </a:r>
            <a:r>
              <a:rPr lang="en-US" altLang="zh-CN" dirty="0" err="1"/>
              <a:t>action:UIAlertAction</a:t>
            </a:r>
            <a:r>
              <a:rPr lang="en-US" altLang="zh-CN" dirty="0"/>
              <a:t>!) -&gt; Void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endParaRPr lang="zh-CN" altLang="en-US" dirty="0"/>
          </a:p>
          <a:p>
            <a:r>
              <a:rPr lang="en-US" altLang="zh-CN" dirty="0"/>
              <a:t>            let cell = </a:t>
            </a:r>
            <a:r>
              <a:rPr lang="en-US" altLang="zh-CN" dirty="0" err="1"/>
              <a:t>tableView.cellForRowAtIndexPath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cell?.</a:t>
            </a:r>
            <a:r>
              <a:rPr lang="en-US" altLang="zh-CN" dirty="0" err="1"/>
              <a:t>accessoryType</a:t>
            </a:r>
            <a:r>
              <a:rPr lang="en-US" altLang="zh-CN" dirty="0"/>
              <a:t> = </a:t>
            </a:r>
            <a:r>
              <a:rPr lang="en-US" altLang="zh-CN" dirty="0" err="1"/>
              <a:t>UITableViewCellAccessoryType.Checkmark</a:t>
            </a:r>
            <a:endParaRPr lang="en-US" altLang="zh-CN" dirty="0"/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</a:t>
            </a:r>
          </a:p>
          <a:p>
            <a:r>
              <a:rPr lang="zh-CN" altLang="en-US" dirty="0"/>
              <a:t>        选项菜单</a:t>
            </a:r>
            <a:r>
              <a:rPr lang="en-US" altLang="zh-CN" dirty="0"/>
              <a:t>.</a:t>
            </a:r>
            <a:r>
              <a:rPr lang="en-US" altLang="zh-CN" dirty="0" err="1"/>
              <a:t>addAction</a:t>
            </a:r>
            <a:r>
              <a:rPr lang="en-US" altLang="zh-CN" dirty="0"/>
              <a:t>(</a:t>
            </a:r>
            <a:r>
              <a:rPr lang="zh-CN" altLang="en-US" dirty="0"/>
              <a:t>来过行为</a:t>
            </a:r>
            <a:r>
              <a:rPr lang="en-US" altLang="zh-CN" dirty="0"/>
              <a:t>)</a:t>
            </a:r>
            <a:endParaRPr lang="en-US" altLang="zh-CN" dirty="0">
              <a:effectLst/>
            </a:endParaRPr>
          </a:p>
        </p:txBody>
      </p:sp>
      <p:pic>
        <p:nvPicPr>
          <p:cNvPr id="7" name="图片 6" descr="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21" y="982325"/>
            <a:ext cx="3120057" cy="57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复选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av_iphone6_gold_sid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7" t="5831" r="30085" b="8357"/>
          <a:stretch/>
        </p:blipFill>
        <p:spPr>
          <a:xfrm>
            <a:off x="2836983" y="386861"/>
            <a:ext cx="2745629" cy="62366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65478" y="2567352"/>
            <a:ext cx="312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实践出真知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理论固然很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美，但替代不了实干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托尼 何塞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 descr="actions_iphone6_gold_side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t="7693" r="32803" b="6875"/>
          <a:stretch/>
        </p:blipFill>
        <p:spPr>
          <a:xfrm>
            <a:off x="1364078" y="386861"/>
            <a:ext cx="2445922" cy="61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可选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链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缘来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网络操作中的一堆表单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例如注册时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必填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用户名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密码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选填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地址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爱好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邮编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/…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跟一个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是什么意思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8430" y="4810455"/>
            <a:ext cx="793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cellForRowAtIndexPath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方法可能返回相应的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也可能没有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要访问其下的属性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须加上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大多数情况下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Xcode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会自动完成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无需手工处理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6692" y="2684136"/>
            <a:ext cx="569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let </a:t>
            </a:r>
            <a:r>
              <a:rPr lang="en-US" altLang="zh-CN" sz="1600" dirty="0"/>
              <a:t>cell = </a:t>
            </a:r>
            <a:r>
              <a:rPr lang="en-US" altLang="zh-CN" sz="1600" dirty="0" err="1"/>
              <a:t>tableView.cellForRowAtIndexPath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indexPath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cell</a:t>
            </a:r>
            <a:r>
              <a:rPr lang="en-US" altLang="zh-CN" sz="1600" dirty="0"/>
              <a:t>?.</a:t>
            </a:r>
            <a:r>
              <a:rPr lang="en-US" altLang="zh-CN" sz="1600" dirty="0" err="1"/>
              <a:t>accessoryType</a:t>
            </a:r>
            <a:r>
              <a:rPr lang="en-US" altLang="zh-CN" sz="1600" dirty="0"/>
              <a:t> = </a:t>
            </a:r>
            <a:r>
              <a:rPr lang="en-US" altLang="zh-CN" sz="1600" dirty="0" err="1" smtClean="0"/>
              <a:t>UITableViewCellAccessoryType.Checkmark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取消选择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tableView.deselectRowAtIndexPath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, animated: true)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317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一炮双响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ug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82" y="628382"/>
            <a:ext cx="3258287" cy="5833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94892" y="3493757"/>
            <a:ext cx="287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Yes!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Bug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才是真爱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好好待她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5323" y="2063541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如果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30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要显示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但因性能考虑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默认可能只会创建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当滑动的时候重复使用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5323" y="3139670"/>
            <a:ext cx="651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这里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重用了第一个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显示另一个餐馆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5322" y="3938800"/>
            <a:ext cx="651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的时候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只更新了图像和文字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所以需要同时更新 选中 状态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68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跟踪所有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的选中状态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74984" y="1931218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状态数组</a:t>
            </a:r>
            <a:endParaRPr kumimoji="1" lang="zh-CN" altLang="en-US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4984" y="2875024"/>
            <a:ext cx="651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Bool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布尔值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true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false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4984" y="4568910"/>
            <a:ext cx="6518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等价于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da-DK" altLang="zh-CN" dirty="0"/>
              <a:t> var </a:t>
            </a:r>
            <a:r>
              <a:rPr lang="zh-CN" altLang="da-DK" dirty="0"/>
              <a:t>去过的</a:t>
            </a:r>
            <a:r>
              <a:rPr lang="zh-CN" altLang="da-DK" dirty="0" smtClean="0"/>
              <a:t>餐馆</a:t>
            </a:r>
            <a:r>
              <a:rPr lang="da-DK" altLang="zh-CN" dirty="0" smtClean="0"/>
              <a:t> </a:t>
            </a:r>
            <a:r>
              <a:rPr lang="da-DK" altLang="zh-CN" dirty="0"/>
              <a:t>= [false,false,false,false,false,false,false,false,false,false,false,false,false,false,false,false,false,false,false,false,false]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4984" y="1738941"/>
            <a:ext cx="8768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我来过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行为中保存状态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来过行为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(title: "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我来过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", style: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UIAlertActionStyle.Default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{ 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action:UIAlertAction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!) -&gt; Void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let cell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tableView.cellForRowAtIndexPath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cell?.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accessoryType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UITableViewCellAccessoryType.Checkmark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self.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去过的餐馆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indexPath.row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] = true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4984" y="3945326"/>
            <a:ext cx="876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时读取状态 </a:t>
            </a:r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cellForRowAtIndexPath</a:t>
            </a:r>
            <a:r>
              <a:rPr lang="en-US" altLang="zh-CN" i="1" dirty="0"/>
              <a:t>:) 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/>
              <a:t>if</a:t>
            </a:r>
            <a:r>
              <a:rPr lang="zh-CN" altLang="en-US" dirty="0"/>
              <a:t> 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cell.accessoryType</a:t>
            </a:r>
            <a:r>
              <a:rPr lang="en-US" altLang="zh-CN" dirty="0"/>
              <a:t> = .Checkmark</a:t>
            </a:r>
          </a:p>
          <a:p>
            <a:r>
              <a:rPr lang="da-DK" altLang="zh-CN" dirty="0"/>
              <a:t>        } </a:t>
            </a:r>
            <a:r>
              <a:rPr lang="da-DK" altLang="zh-CN" dirty="0" err="1"/>
              <a:t>else</a:t>
            </a:r>
            <a:r>
              <a:rPr lang="da-DK" altLang="zh-CN" dirty="0"/>
              <a:t> {</a:t>
            </a:r>
          </a:p>
          <a:p>
            <a:r>
              <a:rPr lang="da-DK" altLang="zh-CN" dirty="0"/>
              <a:t>            </a:t>
            </a:r>
            <a:r>
              <a:rPr lang="da-DK" altLang="zh-CN" dirty="0" err="1"/>
              <a:t>cell.accessoryType</a:t>
            </a:r>
            <a:r>
              <a:rPr lang="da-DK" altLang="zh-CN" dirty="0"/>
              <a:t> = .None</a:t>
            </a:r>
          </a:p>
          <a:p>
            <a:r>
              <a:rPr lang="da-DK" altLang="zh-CN" dirty="0" smtClean="0"/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0492" y="5874712"/>
            <a:ext cx="876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简洁写法</a:t>
            </a:r>
          </a:p>
          <a:p>
            <a:r>
              <a:rPr lang="en-US" altLang="zh-CN" dirty="0" err="1" smtClean="0"/>
              <a:t>cell.accessoryType</a:t>
            </a:r>
            <a:r>
              <a:rPr lang="zh-CN" altLang="en-US" dirty="0" smtClean="0"/>
              <a:t> </a:t>
            </a:r>
            <a:r>
              <a:rPr lang="en-US" altLang="zh-CN" dirty="0"/>
              <a:t>= </a:t>
            </a:r>
            <a:r>
              <a:rPr lang="zh-CN" altLang="en-US" dirty="0"/>
              <a:t>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? .Checkmark: .None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加上取消勾选功能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用爱心代替勾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可以用图片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隐藏图片</a:t>
            </a: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.hidden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爱心图片素材：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celldidselect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  <p:pic>
        <p:nvPicPr>
          <p:cNvPr id="2" name="图片 1" descr="fa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63" y="867508"/>
            <a:ext cx="2928642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参加课件及源码：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celldidselect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起始工程以上一章的为基础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actions_iphone6_gold_portra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46" y="128954"/>
            <a:ext cx="6858000" cy="6858000"/>
          </a:xfrm>
          <a:prstGeom prst="rect">
            <a:avLst/>
          </a:prstGeom>
        </p:spPr>
      </p:pic>
      <p:pic>
        <p:nvPicPr>
          <p:cNvPr id="4" name="图片 3" descr="fav_iphone6_gold_portra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5" y="1149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行选择的处理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行选择的处理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在第一个列表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中用过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917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是一种“模式（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attern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）”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每一个代理负责一个具体的角色或任务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类似于任务“分包”， 软件设计中的“关注点分离”，以保持一个系统整体上的简洁。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7"/>
            <a:ext cx="867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遵循此理念设计了这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种协议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处理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（区块）的头和尾，行选择处理和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重排序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中找到相关的方法？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089542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读文档：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https://developer.apple.com/library/ios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4735" y="1931218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Quickhelp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quci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16" y="2425135"/>
            <a:ext cx="8409695" cy="39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ge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9694"/>
          <a:stretch/>
        </p:blipFill>
        <p:spPr>
          <a:xfrm>
            <a:off x="6619402" y="1512719"/>
            <a:ext cx="5388822" cy="354337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5192979" y="4165745"/>
            <a:ext cx="1547446" cy="1066800"/>
          </a:xfrm>
          <a:prstGeom prst="wedgeRoundRectCallout">
            <a:avLst>
              <a:gd name="adj1" fmla="val 75737"/>
              <a:gd name="adj2" fmla="val -99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管理行选择</a:t>
            </a:r>
            <a:endParaRPr kumimoji="1" lang="zh-CN" altLang="en-US" dirty="0"/>
          </a:p>
        </p:txBody>
      </p:sp>
      <p:pic>
        <p:nvPicPr>
          <p:cNvPr id="11" name="图片 10" descr="ge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6" r="70557" b="50540"/>
          <a:stretch/>
        </p:blipFill>
        <p:spPr>
          <a:xfrm>
            <a:off x="889756" y="2040478"/>
            <a:ext cx="4303223" cy="802676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1007307" y="3284405"/>
            <a:ext cx="2515821" cy="1529641"/>
          </a:xfrm>
          <a:prstGeom prst="wedgeRoundRectCallout">
            <a:avLst>
              <a:gd name="adj1" fmla="val 21791"/>
              <a:gd name="adj2" fmla="val -81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前缀含义</a:t>
            </a:r>
          </a:p>
          <a:p>
            <a:pPr algn="ctr"/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：即将</a:t>
            </a:r>
          </a:p>
          <a:p>
            <a:pPr algn="ctr"/>
            <a:r>
              <a:rPr kumimoji="1" lang="en-US" altLang="zh-CN" dirty="0" smtClean="0"/>
              <a:t>did</a:t>
            </a:r>
            <a:r>
              <a:rPr kumimoji="1" lang="zh-CN" altLang="en-US" dirty="0" smtClean="0"/>
              <a:t>：已经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4521</TotalTime>
  <Words>1075</Words>
  <Application>Microsoft Macintosh PowerPoint</Application>
  <PresentationFormat>宽屏</PresentationFormat>
  <Paragraphs>198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1049</cp:revision>
  <dcterms:created xsi:type="dcterms:W3CDTF">2014-05-16T07:57:58Z</dcterms:created>
  <dcterms:modified xsi:type="dcterms:W3CDTF">2015-10-07T05:55:44Z</dcterms:modified>
</cp:coreProperties>
</file>